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13"/>
  </p:handoutMasterIdLst>
  <p:sldIdLst>
    <p:sldId id="256" r:id="rId2"/>
    <p:sldId id="259" r:id="rId3"/>
    <p:sldId id="265" r:id="rId4"/>
    <p:sldId id="266" r:id="rId5"/>
    <p:sldId id="267" r:id="rId6"/>
    <p:sldId id="268" r:id="rId7"/>
    <p:sldId id="264" r:id="rId8"/>
    <p:sldId id="258" r:id="rId9"/>
    <p:sldId id="263" r:id="rId10"/>
    <p:sldId id="262" r:id="rId11"/>
    <p:sldId id="260"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431"/>
    <p:restoredTop sz="94643"/>
  </p:normalViewPr>
  <p:slideViewPr>
    <p:cSldViewPr snapToGrid="0" snapToObjects="1">
      <p:cViewPr varScale="1">
        <p:scale>
          <a:sx n="83" d="100"/>
          <a:sy n="83" d="100"/>
        </p:scale>
        <p:origin x="216"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F36ED0B-74E4-407F-8B34-C17485ECBEB3}" type="datetimeFigureOut">
              <a:rPr lang="en-US" smtClean="0"/>
              <a:t>3/6/2023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2172121-7EAB-4A1B-839D-325CFCEA4F02}" type="slidenum">
              <a:rPr lang="en-US" smtClean="0"/>
              <a:t>‹#›</a:t>
            </a:fld>
            <a:endParaRPr lang="en-US"/>
          </a:p>
        </p:txBody>
      </p:sp>
    </p:spTree>
    <p:extLst>
      <p:ext uri="{BB962C8B-B14F-4D97-AF65-F5344CB8AC3E}">
        <p14:creationId xmlns:p14="http://schemas.microsoft.com/office/powerpoint/2010/main" val="271685600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70E8378-8054-8547-9D82-003C211B72A7}"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6764F3-3811-2D49-BFB3-281A0595CCAC}" type="slidenum">
              <a:rPr lang="en-US" smtClean="0"/>
              <a:t>‹#›</a:t>
            </a:fld>
            <a:endParaRPr lang="en-US"/>
          </a:p>
        </p:txBody>
      </p:sp>
    </p:spTree>
    <p:extLst>
      <p:ext uri="{BB962C8B-B14F-4D97-AF65-F5344CB8AC3E}">
        <p14:creationId xmlns:p14="http://schemas.microsoft.com/office/powerpoint/2010/main" val="527108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0E8378-8054-8547-9D82-003C211B72A7}"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6764F3-3811-2D49-BFB3-281A0595CCAC}" type="slidenum">
              <a:rPr lang="en-US" smtClean="0"/>
              <a:t>‹#›</a:t>
            </a:fld>
            <a:endParaRPr lang="en-US"/>
          </a:p>
        </p:txBody>
      </p:sp>
    </p:spTree>
    <p:extLst>
      <p:ext uri="{BB962C8B-B14F-4D97-AF65-F5344CB8AC3E}">
        <p14:creationId xmlns:p14="http://schemas.microsoft.com/office/powerpoint/2010/main" val="1636138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0E8378-8054-8547-9D82-003C211B72A7}"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6764F3-3811-2D49-BFB3-281A0595CCAC}" type="slidenum">
              <a:rPr lang="en-US" smtClean="0"/>
              <a:t>‹#›</a:t>
            </a:fld>
            <a:endParaRPr lang="en-US"/>
          </a:p>
        </p:txBody>
      </p:sp>
    </p:spTree>
    <p:extLst>
      <p:ext uri="{BB962C8B-B14F-4D97-AF65-F5344CB8AC3E}">
        <p14:creationId xmlns:p14="http://schemas.microsoft.com/office/powerpoint/2010/main" val="56073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0E8378-8054-8547-9D82-003C211B72A7}"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6764F3-3811-2D49-BFB3-281A0595CCAC}" type="slidenum">
              <a:rPr lang="en-US" smtClean="0"/>
              <a:t>‹#›</a:t>
            </a:fld>
            <a:endParaRPr lang="en-US"/>
          </a:p>
        </p:txBody>
      </p:sp>
    </p:spTree>
    <p:extLst>
      <p:ext uri="{BB962C8B-B14F-4D97-AF65-F5344CB8AC3E}">
        <p14:creationId xmlns:p14="http://schemas.microsoft.com/office/powerpoint/2010/main" val="736162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0E8378-8054-8547-9D82-003C211B72A7}"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6764F3-3811-2D49-BFB3-281A0595CCAC}" type="slidenum">
              <a:rPr lang="en-US" smtClean="0"/>
              <a:t>‹#›</a:t>
            </a:fld>
            <a:endParaRPr lang="en-US"/>
          </a:p>
        </p:txBody>
      </p:sp>
    </p:spTree>
    <p:extLst>
      <p:ext uri="{BB962C8B-B14F-4D97-AF65-F5344CB8AC3E}">
        <p14:creationId xmlns:p14="http://schemas.microsoft.com/office/powerpoint/2010/main" val="1031174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70E8378-8054-8547-9D82-003C211B72A7}" type="datetimeFigureOut">
              <a:rPr lang="en-US" smtClean="0"/>
              <a:t>3/6/2023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6764F3-3811-2D49-BFB3-281A0595CCAC}" type="slidenum">
              <a:rPr lang="en-US" smtClean="0"/>
              <a:t>‹#›</a:t>
            </a:fld>
            <a:endParaRPr lang="en-US"/>
          </a:p>
        </p:txBody>
      </p:sp>
    </p:spTree>
    <p:extLst>
      <p:ext uri="{BB962C8B-B14F-4D97-AF65-F5344CB8AC3E}">
        <p14:creationId xmlns:p14="http://schemas.microsoft.com/office/powerpoint/2010/main" val="763277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70E8378-8054-8547-9D82-003C211B72A7}" type="datetimeFigureOut">
              <a:rPr lang="en-US" smtClean="0"/>
              <a:t>3/6/2023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6764F3-3811-2D49-BFB3-281A0595CCAC}" type="slidenum">
              <a:rPr lang="en-US" smtClean="0"/>
              <a:t>‹#›</a:t>
            </a:fld>
            <a:endParaRPr lang="en-US"/>
          </a:p>
        </p:txBody>
      </p:sp>
    </p:spTree>
    <p:extLst>
      <p:ext uri="{BB962C8B-B14F-4D97-AF65-F5344CB8AC3E}">
        <p14:creationId xmlns:p14="http://schemas.microsoft.com/office/powerpoint/2010/main" val="1488682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70E8378-8054-8547-9D82-003C211B72A7}" type="datetimeFigureOut">
              <a:rPr lang="en-US" smtClean="0"/>
              <a:t>3/6/2023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6764F3-3811-2D49-BFB3-281A0595CCAC}" type="slidenum">
              <a:rPr lang="en-US" smtClean="0"/>
              <a:t>‹#›</a:t>
            </a:fld>
            <a:endParaRPr lang="en-US"/>
          </a:p>
        </p:txBody>
      </p:sp>
    </p:spTree>
    <p:extLst>
      <p:ext uri="{BB962C8B-B14F-4D97-AF65-F5344CB8AC3E}">
        <p14:creationId xmlns:p14="http://schemas.microsoft.com/office/powerpoint/2010/main" val="2094777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0E8378-8054-8547-9D82-003C211B72A7}" type="datetimeFigureOut">
              <a:rPr lang="en-US" smtClean="0"/>
              <a:t>3/6/2023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6764F3-3811-2D49-BFB3-281A0595CCAC}" type="slidenum">
              <a:rPr lang="en-US" smtClean="0"/>
              <a:t>‹#›</a:t>
            </a:fld>
            <a:endParaRPr lang="en-US"/>
          </a:p>
        </p:txBody>
      </p:sp>
    </p:spTree>
    <p:extLst>
      <p:ext uri="{BB962C8B-B14F-4D97-AF65-F5344CB8AC3E}">
        <p14:creationId xmlns:p14="http://schemas.microsoft.com/office/powerpoint/2010/main" val="1073844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70E8378-8054-8547-9D82-003C211B72A7}" type="datetimeFigureOut">
              <a:rPr lang="en-US" smtClean="0"/>
              <a:t>3/6/2023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6764F3-3811-2D49-BFB3-281A0595CCAC}" type="slidenum">
              <a:rPr lang="en-US" smtClean="0"/>
              <a:t>‹#›</a:t>
            </a:fld>
            <a:endParaRPr lang="en-US"/>
          </a:p>
        </p:txBody>
      </p:sp>
    </p:spTree>
    <p:extLst>
      <p:ext uri="{BB962C8B-B14F-4D97-AF65-F5344CB8AC3E}">
        <p14:creationId xmlns:p14="http://schemas.microsoft.com/office/powerpoint/2010/main" val="650748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70E8378-8054-8547-9D82-003C211B72A7}" type="datetimeFigureOut">
              <a:rPr lang="en-US" smtClean="0"/>
              <a:t>3/6/2023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6764F3-3811-2D49-BFB3-281A0595CCAC}" type="slidenum">
              <a:rPr lang="en-US" smtClean="0"/>
              <a:t>‹#›</a:t>
            </a:fld>
            <a:endParaRPr lang="en-US"/>
          </a:p>
        </p:txBody>
      </p:sp>
    </p:spTree>
    <p:extLst>
      <p:ext uri="{BB962C8B-B14F-4D97-AF65-F5344CB8AC3E}">
        <p14:creationId xmlns:p14="http://schemas.microsoft.com/office/powerpoint/2010/main" val="1119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0E8378-8054-8547-9D82-003C211B72A7}" type="datetimeFigureOut">
              <a:rPr lang="en-US" smtClean="0"/>
              <a:t>3/6/2023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6764F3-3811-2D49-BFB3-281A0595CCAC}" type="slidenum">
              <a:rPr lang="en-US" smtClean="0"/>
              <a:t>‹#›</a:t>
            </a:fld>
            <a:endParaRPr lang="en-US"/>
          </a:p>
        </p:txBody>
      </p:sp>
    </p:spTree>
    <p:extLst>
      <p:ext uri="{BB962C8B-B14F-4D97-AF65-F5344CB8AC3E}">
        <p14:creationId xmlns:p14="http://schemas.microsoft.com/office/powerpoint/2010/main" val="1371804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youtube.com/watch?v=Sqa8Zo2XWc4" TargetMode="Externa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ecfr.gov/current/title-37"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www.copyright.gov/"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copyright.gov/fair-use/more-info.html"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3172"/>
            <a:ext cx="12192000" cy="6858000"/>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594227" y="4694893"/>
            <a:ext cx="9144000" cy="683834"/>
          </a:xfrm>
        </p:spPr>
        <p:txBody>
          <a:bodyPr>
            <a:normAutofit fontScale="90000"/>
          </a:bodyPr>
          <a:lstStyle/>
          <a:p>
            <a:r>
              <a:rPr lang="en-US" sz="4400" b="1" dirty="0">
                <a:solidFill>
                  <a:srgbClr val="C00000"/>
                </a:solidFill>
                <a:latin typeface="Arial" charset="0"/>
                <a:ea typeface="Arial" charset="0"/>
                <a:cs typeface="Arial" charset="0"/>
              </a:rPr>
              <a:t>Copyright and Fair Use 2023</a:t>
            </a:r>
          </a:p>
        </p:txBody>
      </p:sp>
      <p:sp>
        <p:nvSpPr>
          <p:cNvPr id="3" name="Subtitle 2"/>
          <p:cNvSpPr>
            <a:spLocks noGrp="1"/>
          </p:cNvSpPr>
          <p:nvPr>
            <p:ph type="subTitle" idx="1"/>
          </p:nvPr>
        </p:nvSpPr>
        <p:spPr>
          <a:xfrm>
            <a:off x="-872020" y="5399091"/>
            <a:ext cx="9144000" cy="1740305"/>
          </a:xfrm>
        </p:spPr>
        <p:txBody>
          <a:bodyPr>
            <a:normAutofit/>
          </a:bodyPr>
          <a:lstStyle/>
          <a:p>
            <a:r>
              <a:rPr lang="en-US" dirty="0">
                <a:solidFill>
                  <a:schemeClr val="bg1">
                    <a:lumMod val="75000"/>
                  </a:schemeClr>
                </a:solidFill>
                <a:latin typeface="Arial" charset="0"/>
                <a:ea typeface="Arial" charset="0"/>
                <a:cs typeface="Arial" charset="0"/>
              </a:rPr>
              <a:t>Cynthia Horne</a:t>
            </a:r>
          </a:p>
          <a:p>
            <a:r>
              <a:rPr lang="en-US" dirty="0">
                <a:solidFill>
                  <a:schemeClr val="bg1">
                    <a:lumMod val="75000"/>
                  </a:schemeClr>
                </a:solidFill>
                <a:latin typeface="Arial" charset="0"/>
                <a:ea typeface="Arial" charset="0"/>
                <a:cs typeface="Arial" charset="0"/>
              </a:rPr>
              <a:t>Circulation Librarian</a:t>
            </a:r>
          </a:p>
          <a:p>
            <a:r>
              <a:rPr lang="en-US" sz="1800" dirty="0">
                <a:solidFill>
                  <a:schemeClr val="bg1">
                    <a:lumMod val="75000"/>
                  </a:schemeClr>
                </a:solidFill>
                <a:latin typeface="Arial" charset="0"/>
                <a:ea typeface="Arial" charset="0"/>
                <a:cs typeface="Arial" charset="0"/>
              </a:rPr>
              <a:t>*not a Copyright expert, but knows a few experts*</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27652" y="4692375"/>
            <a:ext cx="3433657" cy="2220907"/>
          </a:xfrm>
          <a:prstGeom prst="rect">
            <a:avLst/>
          </a:prstGeom>
        </p:spPr>
      </p:pic>
      <p:pic>
        <p:nvPicPr>
          <p:cNvPr id="4" name="Picture 3">
            <a:extLst>
              <a:ext uri="{FF2B5EF4-FFF2-40B4-BE49-F238E27FC236}">
                <a16:creationId xmlns:a16="http://schemas.microsoft.com/office/drawing/2014/main" id="{597D8009-FA54-471D-9BB2-67B33033DD4E}"/>
              </a:ext>
            </a:extLst>
          </p:cNvPr>
          <p:cNvPicPr>
            <a:picLocks noChangeAspect="1"/>
          </p:cNvPicPr>
          <p:nvPr/>
        </p:nvPicPr>
        <p:blipFill>
          <a:blip r:embed="rId3"/>
          <a:stretch>
            <a:fillRect/>
          </a:stretch>
        </p:blipFill>
        <p:spPr>
          <a:xfrm>
            <a:off x="2170771" y="348455"/>
            <a:ext cx="7850458" cy="4343920"/>
          </a:xfrm>
          <a:prstGeom prst="rect">
            <a:avLst/>
          </a:prstGeom>
          <a:ln>
            <a:noFill/>
          </a:ln>
          <a:effectLst>
            <a:softEdge rad="112500"/>
          </a:effectLst>
        </p:spPr>
      </p:pic>
      <p:sp>
        <p:nvSpPr>
          <p:cNvPr id="7" name="TextBox 6">
            <a:extLst>
              <a:ext uri="{FF2B5EF4-FFF2-40B4-BE49-F238E27FC236}">
                <a16:creationId xmlns:a16="http://schemas.microsoft.com/office/drawing/2014/main" id="{5926D564-7752-4604-B050-FE37C7B1B560}"/>
              </a:ext>
            </a:extLst>
          </p:cNvPr>
          <p:cNvSpPr txBox="1"/>
          <p:nvPr/>
        </p:nvSpPr>
        <p:spPr>
          <a:xfrm rot="16200000">
            <a:off x="8552987" y="2109339"/>
            <a:ext cx="3100039" cy="369332"/>
          </a:xfrm>
          <a:prstGeom prst="rect">
            <a:avLst/>
          </a:prstGeom>
          <a:noFill/>
        </p:spPr>
        <p:txBody>
          <a:bodyPr wrap="square" rtlCol="0">
            <a:spAutoFit/>
          </a:bodyPr>
          <a:lstStyle/>
          <a:p>
            <a:r>
              <a:rPr lang="en-US" dirty="0"/>
              <a:t>Image: educatorpages.com</a:t>
            </a:r>
          </a:p>
        </p:txBody>
      </p:sp>
    </p:spTree>
    <p:extLst>
      <p:ext uri="{BB962C8B-B14F-4D97-AF65-F5344CB8AC3E}">
        <p14:creationId xmlns:p14="http://schemas.microsoft.com/office/powerpoint/2010/main" val="1822737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745574"/>
            <a:ext cx="12192000" cy="127416"/>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4013200" cy="6872990"/>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667" y="5379403"/>
            <a:ext cx="2286000" cy="1478597"/>
          </a:xfrm>
          <a:prstGeom prst="rect">
            <a:avLst/>
          </a:prstGeom>
        </p:spPr>
      </p:pic>
      <p:cxnSp>
        <p:nvCxnSpPr>
          <p:cNvPr id="6" name="Straight Connector 5"/>
          <p:cNvCxnSpPr/>
          <p:nvPr/>
        </p:nvCxnSpPr>
        <p:spPr>
          <a:xfrm>
            <a:off x="2794026" y="6281246"/>
            <a:ext cx="9055447"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Title 3"/>
          <p:cNvSpPr>
            <a:spLocks noGrp="1"/>
          </p:cNvSpPr>
          <p:nvPr>
            <p:ph type="title"/>
          </p:nvPr>
        </p:nvSpPr>
        <p:spPr>
          <a:xfrm>
            <a:off x="84665" y="501495"/>
            <a:ext cx="3843867" cy="1581305"/>
          </a:xfrm>
        </p:spPr>
        <p:txBody>
          <a:bodyPr>
            <a:normAutofit/>
          </a:bodyPr>
          <a:lstStyle/>
          <a:p>
            <a:pPr algn="ctr"/>
            <a:r>
              <a:rPr lang="en-US" sz="3600" dirty="0">
                <a:solidFill>
                  <a:schemeClr val="bg1"/>
                </a:solidFill>
                <a:latin typeface="Arial" charset="0"/>
                <a:ea typeface="Arial" charset="0"/>
                <a:cs typeface="Arial" charset="0"/>
              </a:rPr>
              <a:t>Copyright and </a:t>
            </a:r>
            <a:br>
              <a:rPr lang="en-US" sz="3600" dirty="0">
                <a:solidFill>
                  <a:schemeClr val="bg1"/>
                </a:solidFill>
                <a:latin typeface="Arial" charset="0"/>
                <a:ea typeface="Arial" charset="0"/>
                <a:cs typeface="Arial" charset="0"/>
              </a:rPr>
            </a:br>
            <a:r>
              <a:rPr lang="en-US" sz="3600" dirty="0">
                <a:solidFill>
                  <a:schemeClr val="bg1"/>
                </a:solidFill>
                <a:latin typeface="Arial" charset="0"/>
                <a:ea typeface="Arial" charset="0"/>
                <a:cs typeface="Arial" charset="0"/>
              </a:rPr>
              <a:t>academic use</a:t>
            </a:r>
          </a:p>
        </p:txBody>
      </p:sp>
      <p:sp>
        <p:nvSpPr>
          <p:cNvPr id="13" name="Content Placeholder 4"/>
          <p:cNvSpPr>
            <a:spLocks noGrp="1"/>
          </p:cNvSpPr>
          <p:nvPr>
            <p:ph idx="1"/>
          </p:nvPr>
        </p:nvSpPr>
        <p:spPr>
          <a:xfrm>
            <a:off x="4398245" y="265588"/>
            <a:ext cx="7285756" cy="5853113"/>
          </a:xfrm>
        </p:spPr>
        <p:txBody>
          <a:bodyPr>
            <a:normAutofit fontScale="92500" lnSpcReduction="10000"/>
          </a:bodyPr>
          <a:lstStyle/>
          <a:p>
            <a:r>
              <a:rPr lang="en-US" dirty="0"/>
              <a:t>General Rule of Thumb: </a:t>
            </a:r>
          </a:p>
          <a:p>
            <a:pPr lvl="1"/>
            <a:r>
              <a:rPr lang="en-US" dirty="0"/>
              <a:t>10% or one chapter of a publication.</a:t>
            </a:r>
          </a:p>
          <a:p>
            <a:pPr lvl="1"/>
            <a:r>
              <a:rPr lang="en-US" dirty="0"/>
              <a:t>Only available to current students.</a:t>
            </a:r>
          </a:p>
          <a:p>
            <a:pPr lvl="1"/>
            <a:r>
              <a:rPr lang="en-US" dirty="0"/>
              <a:t>One semester of use.</a:t>
            </a:r>
          </a:p>
          <a:p>
            <a:pPr lvl="1"/>
            <a:r>
              <a:rPr lang="en-US" dirty="0"/>
              <a:t>Cannot interfere with the originator’s ability to profit from the work.</a:t>
            </a:r>
          </a:p>
          <a:p>
            <a:pPr marL="457200" lvl="1" indent="0">
              <a:buNone/>
            </a:pPr>
            <a:endParaRPr lang="en-US" dirty="0"/>
          </a:p>
          <a:p>
            <a:r>
              <a:rPr lang="en-US" dirty="0"/>
              <a:t>Fair Use Doctrine</a:t>
            </a:r>
          </a:p>
          <a:p>
            <a:pPr lvl="1"/>
            <a:r>
              <a:rPr lang="en-US" dirty="0"/>
              <a:t>A limitation and exception to the exclusive right granted by copyright law to the author of a creative work. – </a:t>
            </a:r>
            <a:r>
              <a:rPr lang="en-US" sz="1900" i="1" dirty="0"/>
              <a:t>Claudia </a:t>
            </a:r>
            <a:r>
              <a:rPr lang="en-US" sz="1900" i="1" dirty="0" err="1"/>
              <a:t>Roggero</a:t>
            </a:r>
            <a:endParaRPr lang="en-US" i="1" dirty="0"/>
          </a:p>
          <a:p>
            <a:pPr lvl="1"/>
            <a:r>
              <a:rPr lang="en-US" dirty="0"/>
              <a:t>In US, fair use if a doctrine that permits limited use of a copyrighted material without acquiring permission from the rights holders. Example of fair use include commentary, criticism, news reporting, research, teaching, library archiving, and scholarship. It provides for the legal, unlicensed citation or incorporation of copyrighted material in another author’s work under a four-factor balancing test. – </a:t>
            </a:r>
            <a:r>
              <a:rPr lang="en-US" sz="1900" i="1" dirty="0"/>
              <a:t>Claudia </a:t>
            </a:r>
            <a:r>
              <a:rPr lang="en-US" sz="1900" i="1" dirty="0" err="1"/>
              <a:t>Roggero</a:t>
            </a:r>
            <a:endParaRPr lang="en-US" i="1" dirty="0"/>
          </a:p>
          <a:p>
            <a:endParaRPr lang="en-US" dirty="0"/>
          </a:p>
        </p:txBody>
      </p:sp>
      <p:sp>
        <p:nvSpPr>
          <p:cNvPr id="14" name="TextBox 13"/>
          <p:cNvSpPr txBox="1"/>
          <p:nvPr/>
        </p:nvSpPr>
        <p:spPr>
          <a:xfrm>
            <a:off x="507999" y="2260446"/>
            <a:ext cx="3107319" cy="369332"/>
          </a:xfrm>
          <a:prstGeom prst="rect">
            <a:avLst/>
          </a:prstGeom>
          <a:noFill/>
        </p:spPr>
        <p:txBody>
          <a:bodyPr wrap="square" rtlCol="0">
            <a:spAutoFit/>
          </a:bodyPr>
          <a:lstStyle/>
          <a:p>
            <a:r>
              <a:rPr lang="en-US" dirty="0">
                <a:solidFill>
                  <a:schemeClr val="bg1"/>
                </a:solidFill>
              </a:rPr>
              <a:t>Fair Use Doctrine/Checklists</a:t>
            </a:r>
          </a:p>
        </p:txBody>
      </p:sp>
    </p:spTree>
    <p:extLst>
      <p:ext uri="{BB962C8B-B14F-4D97-AF65-F5344CB8AC3E}">
        <p14:creationId xmlns:p14="http://schemas.microsoft.com/office/powerpoint/2010/main" val="2134337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745574"/>
            <a:ext cx="12192000" cy="127416"/>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4013200" cy="6872990"/>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667" y="5379403"/>
            <a:ext cx="2286000" cy="1478597"/>
          </a:xfrm>
          <a:prstGeom prst="rect">
            <a:avLst/>
          </a:prstGeom>
        </p:spPr>
      </p:pic>
      <p:cxnSp>
        <p:nvCxnSpPr>
          <p:cNvPr id="6" name="Straight Connector 5"/>
          <p:cNvCxnSpPr/>
          <p:nvPr/>
        </p:nvCxnSpPr>
        <p:spPr>
          <a:xfrm>
            <a:off x="2794026" y="6281246"/>
            <a:ext cx="9055447"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Title 3"/>
          <p:cNvSpPr>
            <a:spLocks noGrp="1"/>
          </p:cNvSpPr>
          <p:nvPr>
            <p:ph type="title"/>
          </p:nvPr>
        </p:nvSpPr>
        <p:spPr>
          <a:xfrm>
            <a:off x="84665" y="501495"/>
            <a:ext cx="3843867" cy="1581305"/>
          </a:xfrm>
        </p:spPr>
        <p:txBody>
          <a:bodyPr>
            <a:normAutofit/>
          </a:bodyPr>
          <a:lstStyle/>
          <a:p>
            <a:pPr algn="ctr"/>
            <a:r>
              <a:rPr lang="en-US" sz="3600" dirty="0">
                <a:solidFill>
                  <a:schemeClr val="bg1"/>
                </a:solidFill>
                <a:latin typeface="Arial" charset="0"/>
                <a:ea typeface="Arial" charset="0"/>
                <a:cs typeface="Arial" charset="0"/>
              </a:rPr>
              <a:t>Copyright and </a:t>
            </a:r>
            <a:br>
              <a:rPr lang="en-US" sz="3600" dirty="0">
                <a:solidFill>
                  <a:schemeClr val="bg1"/>
                </a:solidFill>
                <a:latin typeface="Arial" charset="0"/>
                <a:ea typeface="Arial" charset="0"/>
                <a:cs typeface="Arial" charset="0"/>
              </a:rPr>
            </a:br>
            <a:r>
              <a:rPr lang="en-US" sz="3600" dirty="0">
                <a:solidFill>
                  <a:schemeClr val="bg1"/>
                </a:solidFill>
                <a:latin typeface="Arial" charset="0"/>
                <a:ea typeface="Arial" charset="0"/>
                <a:cs typeface="Arial" charset="0"/>
              </a:rPr>
              <a:t>academic use</a:t>
            </a:r>
          </a:p>
        </p:txBody>
      </p:sp>
      <p:sp>
        <p:nvSpPr>
          <p:cNvPr id="14" name="TextBox 13"/>
          <p:cNvSpPr txBox="1"/>
          <p:nvPr/>
        </p:nvSpPr>
        <p:spPr>
          <a:xfrm>
            <a:off x="584198" y="2362461"/>
            <a:ext cx="3429002" cy="369332"/>
          </a:xfrm>
          <a:prstGeom prst="rect">
            <a:avLst/>
          </a:prstGeom>
          <a:noFill/>
        </p:spPr>
        <p:txBody>
          <a:bodyPr wrap="square" rtlCol="0">
            <a:spAutoFit/>
          </a:bodyPr>
          <a:lstStyle/>
          <a:p>
            <a:r>
              <a:rPr lang="en-US" dirty="0">
                <a:solidFill>
                  <a:schemeClr val="bg1"/>
                </a:solidFill>
              </a:rPr>
              <a:t>Creative Commons/Open Access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6216" y="3056994"/>
            <a:ext cx="5568564" cy="3139058"/>
          </a:xfrm>
          <a:prstGeom prst="rect">
            <a:avLst/>
          </a:prstGeom>
        </p:spPr>
      </p:pic>
      <p:sp>
        <p:nvSpPr>
          <p:cNvPr id="10" name="Content Placeholder 9"/>
          <p:cNvSpPr>
            <a:spLocks noGrp="1"/>
          </p:cNvSpPr>
          <p:nvPr>
            <p:ph idx="1"/>
          </p:nvPr>
        </p:nvSpPr>
        <p:spPr>
          <a:xfrm>
            <a:off x="4660900" y="453496"/>
            <a:ext cx="8026400" cy="2578099"/>
          </a:xfrm>
        </p:spPr>
        <p:txBody>
          <a:bodyPr>
            <a:normAutofit/>
          </a:bodyPr>
          <a:lstStyle/>
          <a:p>
            <a:pPr marL="0" indent="0">
              <a:buNone/>
            </a:pPr>
            <a:r>
              <a:rPr lang="en-US" b="1" dirty="0"/>
              <a:t>Creative Commons Guides</a:t>
            </a:r>
          </a:p>
          <a:p>
            <a:pPr marL="0" indent="0">
              <a:buNone/>
            </a:pPr>
            <a:r>
              <a:rPr lang="en-US" b="1" dirty="0"/>
              <a:t>BY</a:t>
            </a:r>
            <a:r>
              <a:rPr lang="en-US" dirty="0"/>
              <a:t> = </a:t>
            </a:r>
            <a:r>
              <a:rPr lang="en-US" sz="2400" dirty="0"/>
              <a:t>must cite/acknowledge source </a:t>
            </a:r>
            <a:br>
              <a:rPr lang="en-US" dirty="0"/>
            </a:br>
            <a:r>
              <a:rPr lang="en-US" b="1" dirty="0"/>
              <a:t>NC </a:t>
            </a:r>
            <a:r>
              <a:rPr lang="en-US" dirty="0"/>
              <a:t>= </a:t>
            </a:r>
            <a:r>
              <a:rPr lang="en-US" sz="2400" dirty="0"/>
              <a:t>only for non-commercial reuse (cannot make $$)</a:t>
            </a:r>
            <a:br>
              <a:rPr lang="en-US" dirty="0"/>
            </a:br>
            <a:r>
              <a:rPr lang="en-US" b="1" dirty="0"/>
              <a:t>SA</a:t>
            </a:r>
            <a:r>
              <a:rPr lang="en-US" dirty="0"/>
              <a:t> = </a:t>
            </a:r>
            <a:r>
              <a:rPr lang="en-US" sz="2400" dirty="0"/>
              <a:t>derivatives must also be freely sharable/Share Alike</a:t>
            </a:r>
            <a:r>
              <a:rPr lang="en-US" dirty="0"/>
              <a:t>​</a:t>
            </a:r>
            <a:br>
              <a:rPr lang="en-US" dirty="0"/>
            </a:br>
            <a:r>
              <a:rPr lang="en-US" b="1" dirty="0"/>
              <a:t>ND</a:t>
            </a:r>
            <a:r>
              <a:rPr lang="en-US" dirty="0"/>
              <a:t> = </a:t>
            </a:r>
            <a:r>
              <a:rPr lang="en-US" sz="2400" dirty="0"/>
              <a:t>no derivatives, must use the item as is. </a:t>
            </a:r>
          </a:p>
          <a:p>
            <a:endParaRPr lang="en-US" dirty="0"/>
          </a:p>
        </p:txBody>
      </p:sp>
      <p:pic>
        <p:nvPicPr>
          <p:cNvPr id="20" name="Picture 19"/>
          <p:cNvPicPr>
            <a:picLocks noChangeAspect="1"/>
          </p:cNvPicPr>
          <p:nvPr/>
        </p:nvPicPr>
        <p:blipFill>
          <a:blip r:embed="rId4"/>
          <a:stretch>
            <a:fillRect/>
          </a:stretch>
        </p:blipFill>
        <p:spPr>
          <a:xfrm>
            <a:off x="4277968" y="1054100"/>
            <a:ext cx="429274" cy="1446382"/>
          </a:xfrm>
          <a:prstGeom prst="rect">
            <a:avLst/>
          </a:prstGeom>
        </p:spPr>
      </p:pic>
    </p:spTree>
    <p:extLst>
      <p:ext uri="{BB962C8B-B14F-4D97-AF65-F5344CB8AC3E}">
        <p14:creationId xmlns:p14="http://schemas.microsoft.com/office/powerpoint/2010/main" val="1202838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745574"/>
            <a:ext cx="12192000" cy="127416"/>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4013200" cy="6872990"/>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667" y="5379403"/>
            <a:ext cx="2286000" cy="1478597"/>
          </a:xfrm>
          <a:prstGeom prst="rect">
            <a:avLst/>
          </a:prstGeom>
        </p:spPr>
      </p:pic>
      <p:cxnSp>
        <p:nvCxnSpPr>
          <p:cNvPr id="6" name="Straight Connector 5"/>
          <p:cNvCxnSpPr/>
          <p:nvPr/>
        </p:nvCxnSpPr>
        <p:spPr>
          <a:xfrm>
            <a:off x="2794026" y="6281246"/>
            <a:ext cx="9055447"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Title 3"/>
          <p:cNvSpPr>
            <a:spLocks noGrp="1"/>
          </p:cNvSpPr>
          <p:nvPr>
            <p:ph type="title"/>
          </p:nvPr>
        </p:nvSpPr>
        <p:spPr>
          <a:xfrm>
            <a:off x="84665" y="501495"/>
            <a:ext cx="3843867" cy="1581305"/>
          </a:xfrm>
        </p:spPr>
        <p:txBody>
          <a:bodyPr>
            <a:normAutofit fontScale="90000"/>
          </a:bodyPr>
          <a:lstStyle/>
          <a:p>
            <a:pPr algn="ctr"/>
            <a:r>
              <a:rPr lang="en-US" sz="3600" dirty="0">
                <a:solidFill>
                  <a:schemeClr val="bg1"/>
                </a:solidFill>
                <a:latin typeface="Arial" charset="0"/>
                <a:ea typeface="Arial" charset="0"/>
                <a:cs typeface="Arial" charset="0"/>
              </a:rPr>
              <a:t>Current challenges that may impact Fair Use</a:t>
            </a:r>
          </a:p>
        </p:txBody>
      </p:sp>
      <p:sp>
        <p:nvSpPr>
          <p:cNvPr id="11" name="TextBox 10"/>
          <p:cNvSpPr txBox="1"/>
          <p:nvPr/>
        </p:nvSpPr>
        <p:spPr>
          <a:xfrm>
            <a:off x="84665" y="2237681"/>
            <a:ext cx="3843867" cy="923330"/>
          </a:xfrm>
          <a:prstGeom prst="rect">
            <a:avLst/>
          </a:prstGeom>
          <a:noFill/>
        </p:spPr>
        <p:txBody>
          <a:bodyPr wrap="square" rtlCol="0">
            <a:spAutoFit/>
          </a:bodyPr>
          <a:lstStyle/>
          <a:p>
            <a:pPr algn="ctr"/>
            <a:r>
              <a:rPr lang="en-US" dirty="0">
                <a:solidFill>
                  <a:schemeClr val="bg1"/>
                </a:solidFill>
              </a:rPr>
              <a:t>Transformative Use/Derivatives</a:t>
            </a:r>
          </a:p>
          <a:p>
            <a:pPr algn="ctr"/>
            <a:endParaRPr lang="en-US" dirty="0">
              <a:solidFill>
                <a:schemeClr val="bg1"/>
              </a:solidFill>
            </a:endParaRPr>
          </a:p>
          <a:p>
            <a:pPr algn="ctr"/>
            <a:r>
              <a:rPr lang="en-US" i="1" dirty="0">
                <a:solidFill>
                  <a:schemeClr val="bg1"/>
                </a:solidFill>
              </a:rPr>
              <a:t>Andy Warhol Foundation v. Goldsmith</a:t>
            </a:r>
          </a:p>
        </p:txBody>
      </p:sp>
      <p:pic>
        <p:nvPicPr>
          <p:cNvPr id="2" name="Picture 1">
            <a:extLst>
              <a:ext uri="{FF2B5EF4-FFF2-40B4-BE49-F238E27FC236}">
                <a16:creationId xmlns:a16="http://schemas.microsoft.com/office/drawing/2014/main" id="{58583140-29D1-8B96-5574-61E905AA3F72}"/>
              </a:ext>
            </a:extLst>
          </p:cNvPr>
          <p:cNvPicPr>
            <a:picLocks noChangeAspect="1"/>
          </p:cNvPicPr>
          <p:nvPr/>
        </p:nvPicPr>
        <p:blipFill>
          <a:blip r:embed="rId3"/>
          <a:stretch>
            <a:fillRect/>
          </a:stretch>
        </p:blipFill>
        <p:spPr>
          <a:xfrm>
            <a:off x="5766630" y="259644"/>
            <a:ext cx="4824343" cy="3395131"/>
          </a:xfrm>
          <a:prstGeom prst="rect">
            <a:avLst/>
          </a:prstGeom>
        </p:spPr>
      </p:pic>
      <p:sp>
        <p:nvSpPr>
          <p:cNvPr id="3" name="Content Placeholder 4">
            <a:extLst>
              <a:ext uri="{FF2B5EF4-FFF2-40B4-BE49-F238E27FC236}">
                <a16:creationId xmlns:a16="http://schemas.microsoft.com/office/drawing/2014/main" id="{E3965EB0-E601-115E-A962-605E7F7B9C99}"/>
              </a:ext>
            </a:extLst>
          </p:cNvPr>
          <p:cNvSpPr>
            <a:spLocks noGrp="1"/>
          </p:cNvSpPr>
          <p:nvPr>
            <p:ph idx="1"/>
          </p:nvPr>
        </p:nvSpPr>
        <p:spPr>
          <a:xfrm>
            <a:off x="4210756" y="3939826"/>
            <a:ext cx="7473245" cy="2341415"/>
          </a:xfrm>
        </p:spPr>
        <p:txBody>
          <a:bodyPr>
            <a:normAutofit fontScale="62500" lnSpcReduction="20000"/>
          </a:bodyPr>
          <a:lstStyle/>
          <a:p>
            <a:r>
              <a:rPr lang="en-US" sz="3800" dirty="0"/>
              <a:t>Is Warhol’s derivative painting transformative enough away from Goldsmith’s photos?</a:t>
            </a:r>
          </a:p>
          <a:p>
            <a:pPr lvl="1"/>
            <a:r>
              <a:rPr lang="en-US" sz="2900" dirty="0"/>
              <a:t>Vanity Fair paid AWF over $10k to use “Orange Prince” whereas Goldsmith received nothing.</a:t>
            </a:r>
          </a:p>
          <a:p>
            <a:r>
              <a:rPr lang="en-US" dirty="0"/>
              <a:t>NPR/Nina Totenberg-ATC: “</a:t>
            </a:r>
            <a:r>
              <a:rPr lang="en-US" b="0" i="0" dirty="0">
                <a:effectLst/>
              </a:rPr>
              <a:t>The outcome could shift the law to favor more control by the original artist but doing that could also inhibit artists and other content creators who build on existing work in everything from music and posters to AI creations and documentaries.”</a:t>
            </a:r>
            <a:endParaRPr lang="en-US" dirty="0"/>
          </a:p>
        </p:txBody>
      </p:sp>
    </p:spTree>
    <p:extLst>
      <p:ext uri="{BB962C8B-B14F-4D97-AF65-F5344CB8AC3E}">
        <p14:creationId xmlns:p14="http://schemas.microsoft.com/office/powerpoint/2010/main" val="3398891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745574"/>
            <a:ext cx="12192000" cy="127416"/>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4013200" cy="6872990"/>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667" y="5379403"/>
            <a:ext cx="2286000" cy="1478597"/>
          </a:xfrm>
          <a:prstGeom prst="rect">
            <a:avLst/>
          </a:prstGeom>
        </p:spPr>
      </p:pic>
      <p:cxnSp>
        <p:nvCxnSpPr>
          <p:cNvPr id="6" name="Straight Connector 5"/>
          <p:cNvCxnSpPr/>
          <p:nvPr/>
        </p:nvCxnSpPr>
        <p:spPr>
          <a:xfrm>
            <a:off x="2794026" y="6281246"/>
            <a:ext cx="9055447"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Title 3"/>
          <p:cNvSpPr>
            <a:spLocks noGrp="1"/>
          </p:cNvSpPr>
          <p:nvPr>
            <p:ph type="title"/>
          </p:nvPr>
        </p:nvSpPr>
        <p:spPr>
          <a:xfrm>
            <a:off x="84665" y="501495"/>
            <a:ext cx="3843867" cy="1581305"/>
          </a:xfrm>
        </p:spPr>
        <p:txBody>
          <a:bodyPr>
            <a:normAutofit fontScale="90000"/>
          </a:bodyPr>
          <a:lstStyle/>
          <a:p>
            <a:pPr algn="ctr"/>
            <a:r>
              <a:rPr lang="en-US" sz="3600" dirty="0">
                <a:solidFill>
                  <a:schemeClr val="bg1"/>
                </a:solidFill>
                <a:latin typeface="Arial" charset="0"/>
                <a:ea typeface="Arial" charset="0"/>
                <a:cs typeface="Arial" charset="0"/>
              </a:rPr>
              <a:t>Current challenges that may impact Fair Use</a:t>
            </a:r>
          </a:p>
        </p:txBody>
      </p:sp>
      <p:sp>
        <p:nvSpPr>
          <p:cNvPr id="11" name="TextBox 10"/>
          <p:cNvSpPr txBox="1"/>
          <p:nvPr/>
        </p:nvSpPr>
        <p:spPr>
          <a:xfrm>
            <a:off x="84665" y="2237681"/>
            <a:ext cx="3843867" cy="1200329"/>
          </a:xfrm>
          <a:prstGeom prst="rect">
            <a:avLst/>
          </a:prstGeom>
          <a:noFill/>
        </p:spPr>
        <p:txBody>
          <a:bodyPr wrap="square" rtlCol="0">
            <a:spAutoFit/>
          </a:bodyPr>
          <a:lstStyle/>
          <a:p>
            <a:pPr algn="ctr"/>
            <a:r>
              <a:rPr lang="en-US" dirty="0">
                <a:solidFill>
                  <a:schemeClr val="bg1"/>
                </a:solidFill>
              </a:rPr>
              <a:t>Intellectual Property</a:t>
            </a:r>
          </a:p>
          <a:p>
            <a:pPr algn="ctr"/>
            <a:endParaRPr lang="en-US" dirty="0">
              <a:solidFill>
                <a:schemeClr val="bg1"/>
              </a:solidFill>
            </a:endParaRPr>
          </a:p>
          <a:p>
            <a:pPr algn="ctr"/>
            <a:r>
              <a:rPr lang="en-US" dirty="0">
                <a:solidFill>
                  <a:schemeClr val="bg1"/>
                </a:solidFill>
              </a:rPr>
              <a:t>Generative Artificial Intelligence and Licensing/Attribution </a:t>
            </a:r>
          </a:p>
        </p:txBody>
      </p:sp>
      <p:sp>
        <p:nvSpPr>
          <p:cNvPr id="3" name="Content Placeholder 4">
            <a:extLst>
              <a:ext uri="{FF2B5EF4-FFF2-40B4-BE49-F238E27FC236}">
                <a16:creationId xmlns:a16="http://schemas.microsoft.com/office/drawing/2014/main" id="{E3965EB0-E601-115E-A962-605E7F7B9C99}"/>
              </a:ext>
            </a:extLst>
          </p:cNvPr>
          <p:cNvSpPr>
            <a:spLocks noGrp="1"/>
          </p:cNvSpPr>
          <p:nvPr>
            <p:ph idx="1"/>
          </p:nvPr>
        </p:nvSpPr>
        <p:spPr>
          <a:xfrm>
            <a:off x="4210756" y="3939826"/>
            <a:ext cx="7473245" cy="2341415"/>
          </a:xfrm>
        </p:spPr>
        <p:txBody>
          <a:bodyPr>
            <a:normAutofit/>
          </a:bodyPr>
          <a:lstStyle/>
          <a:p>
            <a:r>
              <a:rPr lang="en-US" dirty="0"/>
              <a:t>Generative AI apps are taught to ‘create’ images/code/written works based on aggregated databases of copywritten materials.</a:t>
            </a:r>
          </a:p>
          <a:p>
            <a:pPr lvl="1"/>
            <a:r>
              <a:rPr lang="en-US" sz="1800" dirty="0"/>
              <a:t>Students using </a:t>
            </a:r>
            <a:r>
              <a:rPr lang="en-US" sz="1800" dirty="0" err="1"/>
              <a:t>ChatGPT</a:t>
            </a:r>
            <a:r>
              <a:rPr lang="en-US" sz="1800" dirty="0"/>
              <a:t> to create written assignments.  </a:t>
            </a:r>
          </a:p>
          <a:p>
            <a:pPr lvl="1"/>
            <a:r>
              <a:rPr lang="en-US" sz="1800" dirty="0"/>
              <a:t>No attributions, citation, or licensing</a:t>
            </a:r>
          </a:p>
        </p:txBody>
      </p:sp>
      <p:pic>
        <p:nvPicPr>
          <p:cNvPr id="5" name="Picture 4">
            <a:extLst>
              <a:ext uri="{FF2B5EF4-FFF2-40B4-BE49-F238E27FC236}">
                <a16:creationId xmlns:a16="http://schemas.microsoft.com/office/drawing/2014/main" id="{0DEA8173-F3F4-1851-FDCB-5DBCBDB7C5C4}"/>
              </a:ext>
            </a:extLst>
          </p:cNvPr>
          <p:cNvPicPr>
            <a:picLocks noChangeAspect="1"/>
          </p:cNvPicPr>
          <p:nvPr/>
        </p:nvPicPr>
        <p:blipFill>
          <a:blip r:embed="rId3"/>
          <a:stretch>
            <a:fillRect/>
          </a:stretch>
        </p:blipFill>
        <p:spPr>
          <a:xfrm>
            <a:off x="4569883" y="344460"/>
            <a:ext cx="2857500" cy="1600200"/>
          </a:xfrm>
          <a:prstGeom prst="rect">
            <a:avLst/>
          </a:prstGeom>
        </p:spPr>
      </p:pic>
      <p:pic>
        <p:nvPicPr>
          <p:cNvPr id="7" name="Picture 6">
            <a:extLst>
              <a:ext uri="{FF2B5EF4-FFF2-40B4-BE49-F238E27FC236}">
                <a16:creationId xmlns:a16="http://schemas.microsoft.com/office/drawing/2014/main" id="{40926F8E-275C-E270-F825-C6B9D5900A9C}"/>
              </a:ext>
            </a:extLst>
          </p:cNvPr>
          <p:cNvPicPr>
            <a:picLocks noChangeAspect="1"/>
          </p:cNvPicPr>
          <p:nvPr/>
        </p:nvPicPr>
        <p:blipFill>
          <a:blip r:embed="rId4"/>
          <a:stretch>
            <a:fillRect/>
          </a:stretch>
        </p:blipFill>
        <p:spPr>
          <a:xfrm>
            <a:off x="7208118" y="301381"/>
            <a:ext cx="3314700" cy="1381125"/>
          </a:xfrm>
          <a:prstGeom prst="rect">
            <a:avLst/>
          </a:prstGeom>
        </p:spPr>
      </p:pic>
      <p:pic>
        <p:nvPicPr>
          <p:cNvPr id="10" name="Picture 9">
            <a:extLst>
              <a:ext uri="{FF2B5EF4-FFF2-40B4-BE49-F238E27FC236}">
                <a16:creationId xmlns:a16="http://schemas.microsoft.com/office/drawing/2014/main" id="{8515E44E-8EA8-2AC1-DDB1-CE9DE0ED0FA1}"/>
              </a:ext>
            </a:extLst>
          </p:cNvPr>
          <p:cNvPicPr>
            <a:picLocks noChangeAspect="1"/>
          </p:cNvPicPr>
          <p:nvPr/>
        </p:nvPicPr>
        <p:blipFill>
          <a:blip r:embed="rId5"/>
          <a:stretch>
            <a:fillRect/>
          </a:stretch>
        </p:blipFill>
        <p:spPr>
          <a:xfrm>
            <a:off x="4912783" y="1725585"/>
            <a:ext cx="2857500" cy="1600200"/>
          </a:xfrm>
          <a:prstGeom prst="rect">
            <a:avLst/>
          </a:prstGeom>
        </p:spPr>
      </p:pic>
      <p:grpSp>
        <p:nvGrpSpPr>
          <p:cNvPr id="14" name="Group 13">
            <a:extLst>
              <a:ext uri="{FF2B5EF4-FFF2-40B4-BE49-F238E27FC236}">
                <a16:creationId xmlns:a16="http://schemas.microsoft.com/office/drawing/2014/main" id="{FFE037CA-0E20-6747-35EF-76447E069017}"/>
              </a:ext>
            </a:extLst>
          </p:cNvPr>
          <p:cNvGrpSpPr/>
          <p:nvPr/>
        </p:nvGrpSpPr>
        <p:grpSpPr>
          <a:xfrm rot="21182125">
            <a:off x="8171853" y="842981"/>
            <a:ext cx="3820740" cy="3329856"/>
            <a:chOff x="8315725" y="1038400"/>
            <a:chExt cx="3820740" cy="3329856"/>
          </a:xfrm>
        </p:grpSpPr>
        <p:sp>
          <p:nvSpPr>
            <p:cNvPr id="2" name="Star: 5 Points 1">
              <a:extLst>
                <a:ext uri="{FF2B5EF4-FFF2-40B4-BE49-F238E27FC236}">
                  <a16:creationId xmlns:a16="http://schemas.microsoft.com/office/drawing/2014/main" id="{A514A29B-7C1B-6CA6-F013-BA72F1F66BB5}"/>
                </a:ext>
              </a:extLst>
            </p:cNvPr>
            <p:cNvSpPr/>
            <p:nvPr/>
          </p:nvSpPr>
          <p:spPr>
            <a:xfrm rot="1262792">
              <a:off x="8315725" y="1038400"/>
              <a:ext cx="3820740" cy="3329856"/>
            </a:xfrm>
            <a:prstGeom prst="star5">
              <a:avLst>
                <a:gd name="adj" fmla="val 20025"/>
                <a:gd name="hf" fmla="val 105146"/>
                <a:gd name="vf" fmla="val 110557"/>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5E59D56A-6BDA-C4C3-2166-696510EA0101}"/>
                </a:ext>
              </a:extLst>
            </p:cNvPr>
            <p:cNvSpPr txBox="1"/>
            <p:nvPr/>
          </p:nvSpPr>
          <p:spPr>
            <a:xfrm rot="1435211">
              <a:off x="9400817" y="2480578"/>
              <a:ext cx="2190045" cy="923330"/>
            </a:xfrm>
            <a:prstGeom prst="rect">
              <a:avLst/>
            </a:prstGeom>
            <a:noFill/>
          </p:spPr>
          <p:txBody>
            <a:bodyPr wrap="square" rtlCol="0">
              <a:spAutoFit/>
            </a:bodyPr>
            <a:lstStyle/>
            <a:p>
              <a:r>
                <a:rPr lang="en-US" dirty="0"/>
                <a:t>For more info: </a:t>
              </a:r>
              <a:r>
                <a:rPr lang="en-US" dirty="0">
                  <a:hlinkClick r:id="rId6"/>
                </a:rPr>
                <a:t>John Oliver Explains AI/</a:t>
              </a:r>
              <a:r>
                <a:rPr lang="en-US" dirty="0" err="1">
                  <a:hlinkClick r:id="rId6"/>
                </a:rPr>
                <a:t>ChatGPT</a:t>
              </a:r>
              <a:endParaRPr lang="en-US" dirty="0"/>
            </a:p>
          </p:txBody>
        </p:sp>
      </p:grpSp>
    </p:spTree>
    <p:extLst>
      <p:ext uri="{BB962C8B-B14F-4D97-AF65-F5344CB8AC3E}">
        <p14:creationId xmlns:p14="http://schemas.microsoft.com/office/powerpoint/2010/main" val="1127509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745574"/>
            <a:ext cx="12192000" cy="127416"/>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4013200" cy="6872990"/>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667" y="5379403"/>
            <a:ext cx="2286000" cy="1478597"/>
          </a:xfrm>
          <a:prstGeom prst="rect">
            <a:avLst/>
          </a:prstGeom>
        </p:spPr>
      </p:pic>
      <p:cxnSp>
        <p:nvCxnSpPr>
          <p:cNvPr id="6" name="Straight Connector 5"/>
          <p:cNvCxnSpPr/>
          <p:nvPr/>
        </p:nvCxnSpPr>
        <p:spPr>
          <a:xfrm>
            <a:off x="2794026" y="6281246"/>
            <a:ext cx="9055447"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Title 3"/>
          <p:cNvSpPr>
            <a:spLocks noGrp="1"/>
          </p:cNvSpPr>
          <p:nvPr>
            <p:ph type="title"/>
          </p:nvPr>
        </p:nvSpPr>
        <p:spPr>
          <a:xfrm>
            <a:off x="84665" y="501495"/>
            <a:ext cx="3843867" cy="1581305"/>
          </a:xfrm>
        </p:spPr>
        <p:txBody>
          <a:bodyPr>
            <a:normAutofit fontScale="90000"/>
          </a:bodyPr>
          <a:lstStyle/>
          <a:p>
            <a:pPr algn="ctr"/>
            <a:r>
              <a:rPr lang="en-US" sz="3600" dirty="0">
                <a:solidFill>
                  <a:schemeClr val="bg1"/>
                </a:solidFill>
                <a:latin typeface="Arial" charset="0"/>
                <a:ea typeface="Arial" charset="0"/>
                <a:cs typeface="Arial" charset="0"/>
              </a:rPr>
              <a:t>Current challenges that may impact Fair Use</a:t>
            </a:r>
          </a:p>
        </p:txBody>
      </p:sp>
      <p:sp>
        <p:nvSpPr>
          <p:cNvPr id="11" name="TextBox 10"/>
          <p:cNvSpPr txBox="1"/>
          <p:nvPr/>
        </p:nvSpPr>
        <p:spPr>
          <a:xfrm>
            <a:off x="84665" y="2237681"/>
            <a:ext cx="3843867" cy="646331"/>
          </a:xfrm>
          <a:prstGeom prst="rect">
            <a:avLst/>
          </a:prstGeom>
          <a:noFill/>
        </p:spPr>
        <p:txBody>
          <a:bodyPr wrap="square" rtlCol="0">
            <a:spAutoFit/>
          </a:bodyPr>
          <a:lstStyle/>
          <a:p>
            <a:pPr algn="ctr"/>
            <a:r>
              <a:rPr lang="en-US" dirty="0">
                <a:solidFill>
                  <a:schemeClr val="bg1"/>
                </a:solidFill>
              </a:rPr>
              <a:t>The Server Test and Social Media Imbedding</a:t>
            </a:r>
          </a:p>
        </p:txBody>
      </p:sp>
      <p:sp>
        <p:nvSpPr>
          <p:cNvPr id="3" name="Content Placeholder 4">
            <a:extLst>
              <a:ext uri="{FF2B5EF4-FFF2-40B4-BE49-F238E27FC236}">
                <a16:creationId xmlns:a16="http://schemas.microsoft.com/office/drawing/2014/main" id="{E3965EB0-E601-115E-A962-605E7F7B9C99}"/>
              </a:ext>
            </a:extLst>
          </p:cNvPr>
          <p:cNvSpPr>
            <a:spLocks noGrp="1"/>
          </p:cNvSpPr>
          <p:nvPr>
            <p:ph idx="1"/>
          </p:nvPr>
        </p:nvSpPr>
        <p:spPr>
          <a:xfrm>
            <a:off x="4194714" y="3644086"/>
            <a:ext cx="7473245" cy="2341415"/>
          </a:xfrm>
        </p:spPr>
        <p:txBody>
          <a:bodyPr>
            <a:normAutofit fontScale="85000" lnSpcReduction="20000"/>
          </a:bodyPr>
          <a:lstStyle/>
          <a:p>
            <a:r>
              <a:rPr lang="en-US" dirty="0"/>
              <a:t>The Server Test, established in the Ninth Circuit court determines that “…</a:t>
            </a:r>
            <a:r>
              <a:rPr lang="en-US" b="0" i="0" dirty="0">
                <a:effectLst/>
              </a:rPr>
              <a:t>a website that displays an unauthorized copyrighted work can’t be held liable for infringement if the work is digitally stored elsewhere.” – Isaiah Poritz, Bloomber</a:t>
            </a:r>
            <a:r>
              <a:rPr lang="en-US" dirty="0"/>
              <a:t>g News</a:t>
            </a:r>
          </a:p>
          <a:p>
            <a:pPr lvl="1"/>
            <a:r>
              <a:rPr lang="en-US" dirty="0"/>
              <a:t>Not nationally used for court guidance. </a:t>
            </a:r>
          </a:p>
          <a:p>
            <a:pPr lvl="1"/>
            <a:r>
              <a:rPr lang="en-US" dirty="0"/>
              <a:t>Creates a lot of ambiguity and gray areas</a:t>
            </a:r>
          </a:p>
          <a:p>
            <a:pPr lvl="1"/>
            <a:r>
              <a:rPr lang="en-US" dirty="0"/>
              <a:t>Impactful on publishing industry and social media sites</a:t>
            </a:r>
          </a:p>
        </p:txBody>
      </p:sp>
      <p:pic>
        <p:nvPicPr>
          <p:cNvPr id="5" name="Picture 4">
            <a:extLst>
              <a:ext uri="{FF2B5EF4-FFF2-40B4-BE49-F238E27FC236}">
                <a16:creationId xmlns:a16="http://schemas.microsoft.com/office/drawing/2014/main" id="{866D1AB8-6873-0C3A-4A7D-0980D0370320}"/>
              </a:ext>
            </a:extLst>
          </p:cNvPr>
          <p:cNvPicPr>
            <a:picLocks noChangeAspect="1"/>
          </p:cNvPicPr>
          <p:nvPr/>
        </p:nvPicPr>
        <p:blipFill>
          <a:blip r:embed="rId3"/>
          <a:stretch>
            <a:fillRect/>
          </a:stretch>
        </p:blipFill>
        <p:spPr>
          <a:xfrm>
            <a:off x="7130005" y="1065181"/>
            <a:ext cx="1818831" cy="1818831"/>
          </a:xfrm>
          <a:prstGeom prst="rect">
            <a:avLst/>
          </a:prstGeom>
        </p:spPr>
      </p:pic>
    </p:spTree>
    <p:extLst>
      <p:ext uri="{BB962C8B-B14F-4D97-AF65-F5344CB8AC3E}">
        <p14:creationId xmlns:p14="http://schemas.microsoft.com/office/powerpoint/2010/main" val="2900238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745574"/>
            <a:ext cx="12192000" cy="127416"/>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4013200" cy="6872990"/>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667" y="5379403"/>
            <a:ext cx="2286000" cy="1478597"/>
          </a:xfrm>
          <a:prstGeom prst="rect">
            <a:avLst/>
          </a:prstGeom>
        </p:spPr>
      </p:pic>
      <p:cxnSp>
        <p:nvCxnSpPr>
          <p:cNvPr id="6" name="Straight Connector 5"/>
          <p:cNvCxnSpPr/>
          <p:nvPr/>
        </p:nvCxnSpPr>
        <p:spPr>
          <a:xfrm>
            <a:off x="2794026" y="6281246"/>
            <a:ext cx="9055447"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Title 3"/>
          <p:cNvSpPr>
            <a:spLocks noGrp="1"/>
          </p:cNvSpPr>
          <p:nvPr>
            <p:ph type="title"/>
          </p:nvPr>
        </p:nvSpPr>
        <p:spPr>
          <a:xfrm>
            <a:off x="84665" y="501495"/>
            <a:ext cx="3843867" cy="1581305"/>
          </a:xfrm>
        </p:spPr>
        <p:txBody>
          <a:bodyPr>
            <a:normAutofit fontScale="90000"/>
          </a:bodyPr>
          <a:lstStyle/>
          <a:p>
            <a:pPr algn="ctr"/>
            <a:r>
              <a:rPr lang="en-US" sz="3600" dirty="0">
                <a:solidFill>
                  <a:schemeClr val="bg1"/>
                </a:solidFill>
                <a:latin typeface="Arial" charset="0"/>
                <a:ea typeface="Arial" charset="0"/>
                <a:cs typeface="Arial" charset="0"/>
              </a:rPr>
              <a:t>Current challenges that may impact Fair Use</a:t>
            </a:r>
          </a:p>
        </p:txBody>
      </p:sp>
      <p:sp>
        <p:nvSpPr>
          <p:cNvPr id="11" name="TextBox 10"/>
          <p:cNvSpPr txBox="1"/>
          <p:nvPr/>
        </p:nvSpPr>
        <p:spPr>
          <a:xfrm>
            <a:off x="84665" y="2237681"/>
            <a:ext cx="3843867" cy="369332"/>
          </a:xfrm>
          <a:prstGeom prst="rect">
            <a:avLst/>
          </a:prstGeom>
          <a:noFill/>
        </p:spPr>
        <p:txBody>
          <a:bodyPr wrap="square" rtlCol="0">
            <a:spAutoFit/>
          </a:bodyPr>
          <a:lstStyle/>
          <a:p>
            <a:pPr algn="ctr"/>
            <a:r>
              <a:rPr lang="en-US" dirty="0">
                <a:solidFill>
                  <a:schemeClr val="bg1"/>
                </a:solidFill>
              </a:rPr>
              <a:t>Web-Scraping</a:t>
            </a:r>
          </a:p>
        </p:txBody>
      </p:sp>
      <p:sp>
        <p:nvSpPr>
          <p:cNvPr id="3" name="Content Placeholder 4">
            <a:extLst>
              <a:ext uri="{FF2B5EF4-FFF2-40B4-BE49-F238E27FC236}">
                <a16:creationId xmlns:a16="http://schemas.microsoft.com/office/drawing/2014/main" id="{E3965EB0-E601-115E-A962-605E7F7B9C99}"/>
              </a:ext>
            </a:extLst>
          </p:cNvPr>
          <p:cNvSpPr>
            <a:spLocks noGrp="1"/>
          </p:cNvSpPr>
          <p:nvPr>
            <p:ph idx="1"/>
          </p:nvPr>
        </p:nvSpPr>
        <p:spPr>
          <a:xfrm>
            <a:off x="4194714" y="3644086"/>
            <a:ext cx="7473245" cy="2341415"/>
          </a:xfrm>
        </p:spPr>
        <p:txBody>
          <a:bodyPr>
            <a:normAutofit/>
          </a:bodyPr>
          <a:lstStyle/>
          <a:p>
            <a:r>
              <a:rPr lang="en-US" sz="2000" dirty="0"/>
              <a:t>The music lyric website Genius is battling Google over Google’s web-scaping of song lyrics and using them as top search results. Genius contends this diverts traffic from their site and impacts their advertising revenue. However, Genius does not own the copyright on the lyrics. </a:t>
            </a:r>
          </a:p>
          <a:p>
            <a:pPr lvl="1"/>
            <a:r>
              <a:rPr lang="en-US" sz="1600" dirty="0"/>
              <a:t>The web-scraping violates Genius’ terms of service agreements.</a:t>
            </a:r>
          </a:p>
          <a:p>
            <a:pPr lvl="1"/>
            <a:r>
              <a:rPr lang="en-US" sz="1600" dirty="0"/>
              <a:t>USSC is seeking input from the US Solicitor General on legalities.</a:t>
            </a:r>
          </a:p>
        </p:txBody>
      </p:sp>
      <p:pic>
        <p:nvPicPr>
          <p:cNvPr id="1026" name="Picture 2" descr="2015-03-10_1442">
            <a:extLst>
              <a:ext uri="{FF2B5EF4-FFF2-40B4-BE49-F238E27FC236}">
                <a16:creationId xmlns:a16="http://schemas.microsoft.com/office/drawing/2014/main" id="{160D4613-A290-76B3-1BA7-13EBD50B8B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76473" y="501495"/>
            <a:ext cx="4804657" cy="1230882"/>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a:extLst>
              <a:ext uri="{FF2B5EF4-FFF2-40B4-BE49-F238E27FC236}">
                <a16:creationId xmlns:a16="http://schemas.microsoft.com/office/drawing/2014/main" id="{9C21607E-5275-C15E-5B77-5EEEA48E1AD4}"/>
              </a:ext>
            </a:extLst>
          </p:cNvPr>
          <p:cNvPicPr>
            <a:picLocks noChangeAspect="1"/>
          </p:cNvPicPr>
          <p:nvPr/>
        </p:nvPicPr>
        <p:blipFill>
          <a:blip r:embed="rId4"/>
          <a:stretch>
            <a:fillRect/>
          </a:stretch>
        </p:blipFill>
        <p:spPr>
          <a:xfrm>
            <a:off x="6750051" y="1836295"/>
            <a:ext cx="2857500" cy="1600200"/>
          </a:xfrm>
          <a:prstGeom prst="rect">
            <a:avLst/>
          </a:prstGeom>
        </p:spPr>
      </p:pic>
    </p:spTree>
    <p:extLst>
      <p:ext uri="{BB962C8B-B14F-4D97-AF65-F5344CB8AC3E}">
        <p14:creationId xmlns:p14="http://schemas.microsoft.com/office/powerpoint/2010/main" val="3204602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745574"/>
            <a:ext cx="12192000" cy="127416"/>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79022"/>
            <a:ext cx="4013200" cy="6872990"/>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667" y="5379403"/>
            <a:ext cx="2286000" cy="1478597"/>
          </a:xfrm>
          <a:prstGeom prst="rect">
            <a:avLst/>
          </a:prstGeom>
        </p:spPr>
      </p:pic>
      <p:cxnSp>
        <p:nvCxnSpPr>
          <p:cNvPr id="6" name="Straight Connector 5"/>
          <p:cNvCxnSpPr/>
          <p:nvPr/>
        </p:nvCxnSpPr>
        <p:spPr>
          <a:xfrm>
            <a:off x="2794026" y="6281246"/>
            <a:ext cx="9055447"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Title 3"/>
          <p:cNvSpPr>
            <a:spLocks noGrp="1"/>
          </p:cNvSpPr>
          <p:nvPr>
            <p:ph type="title"/>
          </p:nvPr>
        </p:nvSpPr>
        <p:spPr>
          <a:xfrm>
            <a:off x="84665" y="501495"/>
            <a:ext cx="3843867" cy="1581305"/>
          </a:xfrm>
        </p:spPr>
        <p:txBody>
          <a:bodyPr>
            <a:normAutofit/>
          </a:bodyPr>
          <a:lstStyle/>
          <a:p>
            <a:pPr algn="ctr"/>
            <a:r>
              <a:rPr lang="en-US" sz="3600" dirty="0">
                <a:solidFill>
                  <a:schemeClr val="bg1"/>
                </a:solidFill>
                <a:latin typeface="Arial" charset="0"/>
                <a:ea typeface="Arial" charset="0"/>
                <a:cs typeface="Arial" charset="0"/>
              </a:rPr>
              <a:t>Music Modernization Act</a:t>
            </a:r>
          </a:p>
        </p:txBody>
      </p:sp>
      <p:sp>
        <p:nvSpPr>
          <p:cNvPr id="3" name="Content Placeholder 4">
            <a:extLst>
              <a:ext uri="{FF2B5EF4-FFF2-40B4-BE49-F238E27FC236}">
                <a16:creationId xmlns:a16="http://schemas.microsoft.com/office/drawing/2014/main" id="{E3965EB0-E601-115E-A962-605E7F7B9C99}"/>
              </a:ext>
            </a:extLst>
          </p:cNvPr>
          <p:cNvSpPr>
            <a:spLocks noGrp="1"/>
          </p:cNvSpPr>
          <p:nvPr>
            <p:ph idx="1"/>
          </p:nvPr>
        </p:nvSpPr>
        <p:spPr>
          <a:xfrm>
            <a:off x="4194714" y="1004710"/>
            <a:ext cx="7473245" cy="4980791"/>
          </a:xfrm>
        </p:spPr>
        <p:txBody>
          <a:bodyPr>
            <a:normAutofit/>
          </a:bodyPr>
          <a:lstStyle/>
          <a:p>
            <a:pPr algn="l"/>
            <a:r>
              <a:rPr lang="en-US" sz="2400" b="1" i="0" dirty="0">
                <a:solidFill>
                  <a:srgbClr val="343A40"/>
                </a:solidFill>
                <a:effectLst/>
              </a:rPr>
              <a:t>Title I—Musical Works Modernization Act</a:t>
            </a:r>
          </a:p>
          <a:p>
            <a:pPr lvl="1"/>
            <a:r>
              <a:rPr lang="en-US" sz="1400" b="0" i="1" dirty="0">
                <a:solidFill>
                  <a:srgbClr val="6A6B6C"/>
                </a:solidFill>
                <a:effectLst/>
              </a:rPr>
              <a:t>Downloads and Streaming</a:t>
            </a:r>
          </a:p>
          <a:p>
            <a:pPr lvl="1"/>
            <a:r>
              <a:rPr lang="en-US" sz="1400" b="0" i="0" dirty="0">
                <a:solidFill>
                  <a:srgbClr val="212529"/>
                </a:solidFill>
                <a:effectLst/>
              </a:rPr>
              <a:t>Title I establishes a blanket licensing system for digital music providers to make and distribute digital phonorecord deliveries (e.g., permanent downloads, limited downloads, or interactive streams).</a:t>
            </a:r>
          </a:p>
          <a:p>
            <a:pPr algn="l"/>
            <a:r>
              <a:rPr lang="en-US" sz="2400" b="1" i="0" dirty="0">
                <a:solidFill>
                  <a:srgbClr val="343A40"/>
                </a:solidFill>
                <a:effectLst/>
              </a:rPr>
              <a:t>Title II—Classics Protection and Access Act</a:t>
            </a:r>
          </a:p>
          <a:p>
            <a:pPr lvl="1"/>
            <a:r>
              <a:rPr lang="en-US" sz="1400" b="0" i="1" dirty="0">
                <a:solidFill>
                  <a:srgbClr val="6A6B6C"/>
                </a:solidFill>
                <a:effectLst/>
              </a:rPr>
              <a:t>Pre-1972 Recordings</a:t>
            </a:r>
          </a:p>
          <a:p>
            <a:pPr lvl="1"/>
            <a:r>
              <a:rPr lang="en-US" sz="1400" b="0" i="0" dirty="0">
                <a:solidFill>
                  <a:srgbClr val="212529"/>
                </a:solidFill>
                <a:effectLst/>
              </a:rPr>
              <a:t>Title II brings pre-1972 sound recordings partially into the federal copyright system and provides federal remedies for unauthorized use of sound recordings fixed before February 15, 1972.</a:t>
            </a:r>
          </a:p>
          <a:p>
            <a:pPr algn="l"/>
            <a:r>
              <a:rPr lang="en-US" sz="2400" b="1" i="0" dirty="0">
                <a:solidFill>
                  <a:srgbClr val="343A40"/>
                </a:solidFill>
                <a:effectLst/>
              </a:rPr>
              <a:t>Title III—Allocation for Music Producers Act</a:t>
            </a:r>
          </a:p>
          <a:p>
            <a:pPr lvl="1"/>
            <a:r>
              <a:rPr lang="en-US" sz="1400" b="0" i="1" dirty="0">
                <a:solidFill>
                  <a:srgbClr val="6A6B6C"/>
                </a:solidFill>
                <a:effectLst/>
              </a:rPr>
              <a:t>Producers' Royalties</a:t>
            </a:r>
          </a:p>
          <a:p>
            <a:pPr lvl="1"/>
            <a:r>
              <a:rPr lang="en-US" sz="1400" b="0" i="0" dirty="0">
                <a:solidFill>
                  <a:srgbClr val="212529"/>
                </a:solidFill>
                <a:effectLst/>
              </a:rPr>
              <a:t>Title III allows music producers, mixers, and sound engineers to receive royalties collected for uses of sound recordings by codifying a process for the designated collective (Sound Exchange) to distribute those royalties under a “letter of direction.”</a:t>
            </a:r>
          </a:p>
          <a:p>
            <a:endParaRPr lang="en-US" sz="1600" dirty="0"/>
          </a:p>
        </p:txBody>
      </p:sp>
      <p:sp>
        <p:nvSpPr>
          <p:cNvPr id="5" name="TextBox 4">
            <a:extLst>
              <a:ext uri="{FF2B5EF4-FFF2-40B4-BE49-F238E27FC236}">
                <a16:creationId xmlns:a16="http://schemas.microsoft.com/office/drawing/2014/main" id="{B8284D55-A0D0-0636-1591-890859B89B4E}"/>
              </a:ext>
            </a:extLst>
          </p:cNvPr>
          <p:cNvSpPr txBox="1"/>
          <p:nvPr/>
        </p:nvSpPr>
        <p:spPr>
          <a:xfrm>
            <a:off x="84665" y="2505273"/>
            <a:ext cx="3843867" cy="1754326"/>
          </a:xfrm>
          <a:prstGeom prst="rect">
            <a:avLst/>
          </a:prstGeom>
          <a:noFill/>
        </p:spPr>
        <p:txBody>
          <a:bodyPr wrap="square" rtlCol="0">
            <a:spAutoFit/>
          </a:bodyPr>
          <a:lstStyle/>
          <a:p>
            <a:pPr algn="ctr"/>
            <a:r>
              <a:rPr lang="en-US" dirty="0">
                <a:solidFill>
                  <a:schemeClr val="bg1"/>
                </a:solidFill>
              </a:rPr>
              <a:t>Modernizes the licensing for digital music providers, gives federal protection to pre-1972 recordings, and allows producers/mixers/sound engineers to receive royalties through a codified process.</a:t>
            </a:r>
          </a:p>
        </p:txBody>
      </p:sp>
    </p:spTree>
    <p:extLst>
      <p:ext uri="{BB962C8B-B14F-4D97-AF65-F5344CB8AC3E}">
        <p14:creationId xmlns:p14="http://schemas.microsoft.com/office/powerpoint/2010/main" val="1690618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745574"/>
            <a:ext cx="12192000" cy="127416"/>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14990"/>
            <a:ext cx="4013200" cy="6872990"/>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667" y="5379403"/>
            <a:ext cx="2286000" cy="1478597"/>
          </a:xfrm>
          <a:prstGeom prst="rect">
            <a:avLst/>
          </a:prstGeom>
        </p:spPr>
      </p:pic>
      <p:cxnSp>
        <p:nvCxnSpPr>
          <p:cNvPr id="6" name="Straight Connector 5"/>
          <p:cNvCxnSpPr/>
          <p:nvPr/>
        </p:nvCxnSpPr>
        <p:spPr>
          <a:xfrm>
            <a:off x="2794026" y="6281246"/>
            <a:ext cx="9055447"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Title 3"/>
          <p:cNvSpPr>
            <a:spLocks noGrp="1"/>
          </p:cNvSpPr>
          <p:nvPr>
            <p:ph type="title"/>
          </p:nvPr>
        </p:nvSpPr>
        <p:spPr>
          <a:xfrm>
            <a:off x="84665" y="501495"/>
            <a:ext cx="3843867" cy="1581305"/>
          </a:xfrm>
        </p:spPr>
        <p:txBody>
          <a:bodyPr>
            <a:normAutofit/>
          </a:bodyPr>
          <a:lstStyle/>
          <a:p>
            <a:pPr algn="ctr"/>
            <a:r>
              <a:rPr lang="en-US" sz="3600" dirty="0">
                <a:solidFill>
                  <a:schemeClr val="bg1"/>
                </a:solidFill>
                <a:latin typeface="Arial" charset="0"/>
                <a:ea typeface="Arial" charset="0"/>
                <a:cs typeface="Arial" charset="0"/>
              </a:rPr>
              <a:t>Copyright and </a:t>
            </a:r>
            <a:br>
              <a:rPr lang="en-US" sz="3600" dirty="0">
                <a:solidFill>
                  <a:schemeClr val="bg1"/>
                </a:solidFill>
                <a:latin typeface="Arial" charset="0"/>
                <a:ea typeface="Arial" charset="0"/>
                <a:cs typeface="Arial" charset="0"/>
              </a:rPr>
            </a:br>
            <a:r>
              <a:rPr lang="en-US" sz="3600" dirty="0">
                <a:solidFill>
                  <a:schemeClr val="bg1"/>
                </a:solidFill>
                <a:latin typeface="Arial" charset="0"/>
                <a:ea typeface="Arial" charset="0"/>
                <a:cs typeface="Arial" charset="0"/>
              </a:rPr>
              <a:t>academic use</a:t>
            </a:r>
          </a:p>
        </p:txBody>
      </p:sp>
      <p:sp>
        <p:nvSpPr>
          <p:cNvPr id="14" name="TextBox 13"/>
          <p:cNvSpPr txBox="1"/>
          <p:nvPr/>
        </p:nvSpPr>
        <p:spPr>
          <a:xfrm>
            <a:off x="584198" y="2362461"/>
            <a:ext cx="3429002" cy="646331"/>
          </a:xfrm>
          <a:prstGeom prst="rect">
            <a:avLst/>
          </a:prstGeom>
          <a:noFill/>
        </p:spPr>
        <p:txBody>
          <a:bodyPr wrap="square" rtlCol="0">
            <a:spAutoFit/>
          </a:bodyPr>
          <a:lstStyle/>
          <a:p>
            <a:r>
              <a:rPr lang="en-US" dirty="0">
                <a:solidFill>
                  <a:schemeClr val="bg1"/>
                </a:solidFill>
              </a:rPr>
              <a:t>Plagiarism vs Copyright Infringement</a:t>
            </a:r>
          </a:p>
        </p:txBody>
      </p:sp>
      <p:sp>
        <p:nvSpPr>
          <p:cNvPr id="11" name="TextBox 10">
            <a:extLst>
              <a:ext uri="{FF2B5EF4-FFF2-40B4-BE49-F238E27FC236}">
                <a16:creationId xmlns:a16="http://schemas.microsoft.com/office/drawing/2014/main" id="{6BE15EEE-7D2B-497D-89AE-4122DD224A1B}"/>
              </a:ext>
            </a:extLst>
          </p:cNvPr>
          <p:cNvSpPr txBox="1"/>
          <p:nvPr/>
        </p:nvSpPr>
        <p:spPr>
          <a:xfrm>
            <a:off x="4683512" y="1048215"/>
            <a:ext cx="3300761" cy="4801314"/>
          </a:xfrm>
          <a:prstGeom prst="rect">
            <a:avLst/>
          </a:prstGeom>
          <a:noFill/>
        </p:spPr>
        <p:txBody>
          <a:bodyPr wrap="square" rtlCol="0">
            <a:spAutoFit/>
          </a:bodyPr>
          <a:lstStyle/>
          <a:p>
            <a:pPr marL="285750" indent="-285750">
              <a:buFont typeface="Arial" panose="020B0604020202020204" pitchFamily="34" charset="0"/>
              <a:buChar char="•"/>
            </a:pPr>
            <a:r>
              <a:rPr lang="en-US" dirty="0"/>
              <a:t>The act of taking someone else’s work/ideas and passing them off as one’s own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Ethical/Academic Issue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All works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Published and unpublished, physical or electronic</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Not criminal but may have penalties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Perpetual period</a:t>
            </a:r>
          </a:p>
          <a:p>
            <a:pPr marL="285750" indent="-285750">
              <a:buFont typeface="Arial" panose="020B0604020202020204" pitchFamily="34" charset="0"/>
              <a:buChar char="•"/>
            </a:pPr>
            <a:endParaRPr lang="en-US" dirty="0"/>
          </a:p>
        </p:txBody>
      </p:sp>
      <p:sp>
        <p:nvSpPr>
          <p:cNvPr id="15" name="TextBox 14">
            <a:extLst>
              <a:ext uri="{FF2B5EF4-FFF2-40B4-BE49-F238E27FC236}">
                <a16:creationId xmlns:a16="http://schemas.microsoft.com/office/drawing/2014/main" id="{0828D38B-CB11-4459-97F2-28D8C1390B1F}"/>
              </a:ext>
            </a:extLst>
          </p:cNvPr>
          <p:cNvSpPr txBox="1"/>
          <p:nvPr/>
        </p:nvSpPr>
        <p:spPr>
          <a:xfrm>
            <a:off x="8178802" y="1044498"/>
            <a:ext cx="3300761" cy="4801314"/>
          </a:xfrm>
          <a:prstGeom prst="rect">
            <a:avLst/>
          </a:prstGeom>
          <a:noFill/>
        </p:spPr>
        <p:txBody>
          <a:bodyPr wrap="square" rtlCol="0">
            <a:spAutoFit/>
          </a:bodyPr>
          <a:lstStyle/>
          <a:p>
            <a:pPr marL="285750" indent="-285750">
              <a:buFont typeface="Arial" panose="020B0604020202020204" pitchFamily="34" charset="0"/>
              <a:buChar char="•"/>
            </a:pPr>
            <a:r>
              <a:rPr lang="en-US" dirty="0"/>
              <a:t>The use of copyrighted materials without the permission of the copyright holder</a:t>
            </a:r>
          </a:p>
          <a:p>
            <a:pPr marL="285750" indent="-285750">
              <a:buFont typeface="Arial" panose="020B0604020202020204" pitchFamily="34" charset="0"/>
              <a:buChar char="•"/>
            </a:pPr>
            <a:r>
              <a:rPr lang="en-US" dirty="0"/>
              <a:t>Legal Issue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Copyright protected works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Music, Art, Novels, Movies, Website content, Software, Code, etc.</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Civil crime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For as long as copyright lasts</a:t>
            </a:r>
          </a:p>
          <a:p>
            <a:pPr marL="285750" indent="-285750">
              <a:buFont typeface="Arial" panose="020B0604020202020204" pitchFamily="34" charset="0"/>
              <a:buChar char="•"/>
            </a:pPr>
            <a:endParaRPr lang="en-US" dirty="0"/>
          </a:p>
        </p:txBody>
      </p:sp>
      <p:sp>
        <p:nvSpPr>
          <p:cNvPr id="13" name="TextBox 12">
            <a:extLst>
              <a:ext uri="{FF2B5EF4-FFF2-40B4-BE49-F238E27FC236}">
                <a16:creationId xmlns:a16="http://schemas.microsoft.com/office/drawing/2014/main" id="{60B063F9-E5D3-434D-8737-62064CDCB1AC}"/>
              </a:ext>
            </a:extLst>
          </p:cNvPr>
          <p:cNvSpPr txBox="1"/>
          <p:nvPr/>
        </p:nvSpPr>
        <p:spPr>
          <a:xfrm>
            <a:off x="4935388" y="576753"/>
            <a:ext cx="2386361" cy="400110"/>
          </a:xfrm>
          <a:prstGeom prst="rect">
            <a:avLst/>
          </a:prstGeom>
          <a:noFill/>
        </p:spPr>
        <p:txBody>
          <a:bodyPr wrap="square" rtlCol="0">
            <a:spAutoFit/>
          </a:bodyPr>
          <a:lstStyle/>
          <a:p>
            <a:r>
              <a:rPr lang="en-US" sz="2000" dirty="0"/>
              <a:t>Plagiarism</a:t>
            </a:r>
          </a:p>
        </p:txBody>
      </p:sp>
      <p:sp>
        <p:nvSpPr>
          <p:cNvPr id="17" name="TextBox 16">
            <a:extLst>
              <a:ext uri="{FF2B5EF4-FFF2-40B4-BE49-F238E27FC236}">
                <a16:creationId xmlns:a16="http://schemas.microsoft.com/office/drawing/2014/main" id="{F9893DBF-8274-41C6-BAAC-9E31A5308F64}"/>
              </a:ext>
            </a:extLst>
          </p:cNvPr>
          <p:cNvSpPr txBox="1"/>
          <p:nvPr/>
        </p:nvSpPr>
        <p:spPr>
          <a:xfrm>
            <a:off x="8178802" y="576753"/>
            <a:ext cx="2862144" cy="400110"/>
          </a:xfrm>
          <a:prstGeom prst="rect">
            <a:avLst/>
          </a:prstGeom>
          <a:noFill/>
        </p:spPr>
        <p:txBody>
          <a:bodyPr wrap="square" rtlCol="0">
            <a:spAutoFit/>
          </a:bodyPr>
          <a:lstStyle/>
          <a:p>
            <a:r>
              <a:rPr lang="en-US" sz="2000" dirty="0"/>
              <a:t>Copyright Infringement</a:t>
            </a:r>
          </a:p>
        </p:txBody>
      </p:sp>
      <p:cxnSp>
        <p:nvCxnSpPr>
          <p:cNvPr id="18" name="Straight Connector 17">
            <a:extLst>
              <a:ext uri="{FF2B5EF4-FFF2-40B4-BE49-F238E27FC236}">
                <a16:creationId xmlns:a16="http://schemas.microsoft.com/office/drawing/2014/main" id="{E0B3B619-B2BE-4298-843A-EBFC897ABE92}"/>
              </a:ext>
            </a:extLst>
          </p:cNvPr>
          <p:cNvCxnSpPr/>
          <p:nvPr/>
        </p:nvCxnSpPr>
        <p:spPr>
          <a:xfrm>
            <a:off x="7984273" y="1044498"/>
            <a:ext cx="0" cy="5077522"/>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10FD075F-A534-41DC-B41D-F033C98CB01C}"/>
              </a:ext>
            </a:extLst>
          </p:cNvPr>
          <p:cNvSpPr txBox="1"/>
          <p:nvPr/>
        </p:nvSpPr>
        <p:spPr>
          <a:xfrm>
            <a:off x="5036078" y="6343632"/>
            <a:ext cx="7460166" cy="307777"/>
          </a:xfrm>
          <a:prstGeom prst="rect">
            <a:avLst/>
          </a:prstGeom>
          <a:noFill/>
        </p:spPr>
        <p:txBody>
          <a:bodyPr wrap="square" rtlCol="0">
            <a:spAutoFit/>
          </a:bodyPr>
          <a:lstStyle/>
          <a:p>
            <a:r>
              <a:rPr lang="en-US" sz="1400" dirty="0"/>
              <a:t>Note: This information is plagiarized and infringes on the copyright of two creators.</a:t>
            </a:r>
          </a:p>
        </p:txBody>
      </p:sp>
    </p:spTree>
    <p:extLst>
      <p:ext uri="{BB962C8B-B14F-4D97-AF65-F5344CB8AC3E}">
        <p14:creationId xmlns:p14="http://schemas.microsoft.com/office/powerpoint/2010/main" val="196368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745574"/>
            <a:ext cx="12192000" cy="127416"/>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4013200" cy="6872990"/>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667" y="5379403"/>
            <a:ext cx="2286000" cy="1478597"/>
          </a:xfrm>
          <a:prstGeom prst="rect">
            <a:avLst/>
          </a:prstGeom>
        </p:spPr>
      </p:pic>
      <p:cxnSp>
        <p:nvCxnSpPr>
          <p:cNvPr id="6" name="Straight Connector 5"/>
          <p:cNvCxnSpPr/>
          <p:nvPr/>
        </p:nvCxnSpPr>
        <p:spPr>
          <a:xfrm>
            <a:off x="2794026" y="6281246"/>
            <a:ext cx="9055447"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Title 3"/>
          <p:cNvSpPr>
            <a:spLocks noGrp="1"/>
          </p:cNvSpPr>
          <p:nvPr>
            <p:ph type="title"/>
          </p:nvPr>
        </p:nvSpPr>
        <p:spPr>
          <a:xfrm>
            <a:off x="84665" y="501495"/>
            <a:ext cx="3843867" cy="1581305"/>
          </a:xfrm>
        </p:spPr>
        <p:txBody>
          <a:bodyPr>
            <a:normAutofit/>
          </a:bodyPr>
          <a:lstStyle/>
          <a:p>
            <a:pPr algn="ctr"/>
            <a:r>
              <a:rPr lang="en-US" sz="3600" dirty="0">
                <a:solidFill>
                  <a:schemeClr val="bg1"/>
                </a:solidFill>
                <a:latin typeface="Arial" charset="0"/>
                <a:ea typeface="Arial" charset="0"/>
                <a:cs typeface="Arial" charset="0"/>
              </a:rPr>
              <a:t>Copyright and </a:t>
            </a:r>
            <a:br>
              <a:rPr lang="en-US" sz="3600" dirty="0">
                <a:solidFill>
                  <a:schemeClr val="bg1"/>
                </a:solidFill>
                <a:latin typeface="Arial" charset="0"/>
                <a:ea typeface="Arial" charset="0"/>
                <a:cs typeface="Arial" charset="0"/>
              </a:rPr>
            </a:br>
            <a:r>
              <a:rPr lang="en-US" sz="3600" dirty="0">
                <a:solidFill>
                  <a:schemeClr val="bg1"/>
                </a:solidFill>
                <a:latin typeface="Arial" charset="0"/>
                <a:ea typeface="Arial" charset="0"/>
                <a:cs typeface="Arial" charset="0"/>
              </a:rPr>
              <a:t>academic use</a:t>
            </a:r>
          </a:p>
        </p:txBody>
      </p:sp>
      <p:sp>
        <p:nvSpPr>
          <p:cNvPr id="13" name="Content Placeholder 4"/>
          <p:cNvSpPr>
            <a:spLocks noGrp="1"/>
          </p:cNvSpPr>
          <p:nvPr>
            <p:ph idx="1"/>
          </p:nvPr>
        </p:nvSpPr>
        <p:spPr>
          <a:xfrm>
            <a:off x="4398245" y="265588"/>
            <a:ext cx="7285756" cy="5853113"/>
          </a:xfrm>
        </p:spPr>
        <p:txBody>
          <a:bodyPr>
            <a:normAutofit/>
          </a:bodyPr>
          <a:lstStyle/>
          <a:p>
            <a:r>
              <a:rPr lang="en-US" dirty="0"/>
              <a:t>US Copyright</a:t>
            </a:r>
          </a:p>
          <a:p>
            <a:pPr lvl="1"/>
            <a:r>
              <a:rPr lang="en-US" dirty="0"/>
              <a:t>Copyright Law of the US ( United States Code Title 17) </a:t>
            </a:r>
          </a:p>
          <a:p>
            <a:pPr lvl="1"/>
            <a:r>
              <a:rPr lang="en-US" dirty="0"/>
              <a:t>CFR Title 37 – Patents, Trademarks, and Copyrights</a:t>
            </a:r>
          </a:p>
          <a:p>
            <a:pPr lvl="2"/>
            <a:r>
              <a:rPr lang="en-US" dirty="0">
                <a:hlinkClick r:id="rId3"/>
              </a:rPr>
              <a:t>https://www.ecfr.gov/current/title-37</a:t>
            </a:r>
            <a:endParaRPr lang="en-US" dirty="0"/>
          </a:p>
          <a:p>
            <a:pPr lvl="2"/>
            <a:r>
              <a:rPr lang="en-US" dirty="0">
                <a:hlinkClick r:id="rId4"/>
              </a:rPr>
              <a:t>https://www.copyright.gov/</a:t>
            </a:r>
            <a:endParaRPr lang="en-US" dirty="0"/>
          </a:p>
          <a:p>
            <a:r>
              <a:rPr lang="en-US" dirty="0"/>
              <a:t>UNC System</a:t>
            </a:r>
          </a:p>
          <a:p>
            <a:pPr lvl="1"/>
            <a:r>
              <a:rPr lang="en-US" dirty="0"/>
              <a:t>Section 500.2 of The Code and UNC Policy Manual</a:t>
            </a:r>
          </a:p>
          <a:p>
            <a:pPr lvl="2"/>
            <a:r>
              <a:rPr lang="en-US" dirty="0"/>
              <a:t>Found on the northcarolina.edu website</a:t>
            </a:r>
          </a:p>
          <a:p>
            <a:r>
              <a:rPr lang="en-US" dirty="0"/>
              <a:t>ECSU Patent and Copyright Procedures</a:t>
            </a:r>
          </a:p>
          <a:p>
            <a:pPr lvl="1"/>
            <a:r>
              <a:rPr lang="en-US" dirty="0"/>
              <a:t>Section 900.1.1 of the University Policy Manual	UNC System </a:t>
            </a:r>
          </a:p>
          <a:p>
            <a:pPr lvl="2"/>
            <a:r>
              <a:rPr lang="en-US" dirty="0"/>
              <a:t>Found in Human Resources Forms and Documents</a:t>
            </a:r>
          </a:p>
        </p:txBody>
      </p:sp>
      <p:sp>
        <p:nvSpPr>
          <p:cNvPr id="14" name="TextBox 13"/>
          <p:cNvSpPr txBox="1"/>
          <p:nvPr/>
        </p:nvSpPr>
        <p:spPr>
          <a:xfrm>
            <a:off x="203198" y="2354461"/>
            <a:ext cx="3107319" cy="646331"/>
          </a:xfrm>
          <a:prstGeom prst="rect">
            <a:avLst/>
          </a:prstGeom>
          <a:noFill/>
        </p:spPr>
        <p:txBody>
          <a:bodyPr wrap="square" rtlCol="0">
            <a:spAutoFit/>
          </a:bodyPr>
          <a:lstStyle/>
          <a:p>
            <a:r>
              <a:rPr lang="en-US" dirty="0">
                <a:solidFill>
                  <a:schemeClr val="bg1"/>
                </a:solidFill>
              </a:rPr>
              <a:t>Copyright Policies Impacting ECSU</a:t>
            </a:r>
          </a:p>
        </p:txBody>
      </p:sp>
    </p:spTree>
    <p:extLst>
      <p:ext uri="{BB962C8B-B14F-4D97-AF65-F5344CB8AC3E}">
        <p14:creationId xmlns:p14="http://schemas.microsoft.com/office/powerpoint/2010/main" val="101724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745574"/>
            <a:ext cx="12192000" cy="127416"/>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4013200" cy="6872990"/>
          </a:xfrm>
          <a:prstGeom prst="rect">
            <a:avLst/>
          </a:prstGeom>
          <a:solidFill>
            <a:srgbClr val="0F3B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667" y="5379403"/>
            <a:ext cx="2286000" cy="1478597"/>
          </a:xfrm>
          <a:prstGeom prst="rect">
            <a:avLst/>
          </a:prstGeom>
        </p:spPr>
      </p:pic>
      <p:cxnSp>
        <p:nvCxnSpPr>
          <p:cNvPr id="6" name="Straight Connector 5"/>
          <p:cNvCxnSpPr/>
          <p:nvPr/>
        </p:nvCxnSpPr>
        <p:spPr>
          <a:xfrm>
            <a:off x="2794026" y="6281246"/>
            <a:ext cx="9055447"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Title 3"/>
          <p:cNvSpPr>
            <a:spLocks noGrp="1"/>
          </p:cNvSpPr>
          <p:nvPr>
            <p:ph type="title"/>
          </p:nvPr>
        </p:nvSpPr>
        <p:spPr>
          <a:xfrm>
            <a:off x="84665" y="501495"/>
            <a:ext cx="3843867" cy="1581305"/>
          </a:xfrm>
        </p:spPr>
        <p:txBody>
          <a:bodyPr>
            <a:normAutofit/>
          </a:bodyPr>
          <a:lstStyle/>
          <a:p>
            <a:pPr algn="ctr"/>
            <a:r>
              <a:rPr lang="en-US" sz="3600" dirty="0">
                <a:solidFill>
                  <a:schemeClr val="bg1"/>
                </a:solidFill>
                <a:latin typeface="Arial" charset="0"/>
                <a:ea typeface="Arial" charset="0"/>
                <a:cs typeface="Arial" charset="0"/>
              </a:rPr>
              <a:t>Copyright and </a:t>
            </a:r>
            <a:br>
              <a:rPr lang="en-US" sz="3600" dirty="0">
                <a:solidFill>
                  <a:schemeClr val="bg1"/>
                </a:solidFill>
                <a:latin typeface="Arial" charset="0"/>
                <a:ea typeface="Arial" charset="0"/>
                <a:cs typeface="Arial" charset="0"/>
              </a:rPr>
            </a:br>
            <a:r>
              <a:rPr lang="en-US" sz="3600" dirty="0">
                <a:solidFill>
                  <a:schemeClr val="bg1"/>
                </a:solidFill>
                <a:latin typeface="Arial" charset="0"/>
                <a:ea typeface="Arial" charset="0"/>
                <a:cs typeface="Arial" charset="0"/>
              </a:rPr>
              <a:t>academic use</a:t>
            </a:r>
          </a:p>
        </p:txBody>
      </p:sp>
      <p:sp>
        <p:nvSpPr>
          <p:cNvPr id="13" name="Content Placeholder 4"/>
          <p:cNvSpPr>
            <a:spLocks noGrp="1"/>
          </p:cNvSpPr>
          <p:nvPr>
            <p:ph idx="1"/>
          </p:nvPr>
        </p:nvSpPr>
        <p:spPr>
          <a:xfrm>
            <a:off x="4398245" y="265588"/>
            <a:ext cx="7285756" cy="5853113"/>
          </a:xfrm>
        </p:spPr>
        <p:txBody>
          <a:bodyPr>
            <a:normAutofit/>
          </a:bodyPr>
          <a:lstStyle/>
          <a:p>
            <a:r>
              <a:rPr lang="en-US" dirty="0"/>
              <a:t>Section 107 – Fair Use</a:t>
            </a:r>
          </a:p>
          <a:p>
            <a:pPr lvl="1"/>
            <a:r>
              <a:rPr lang="en-US" sz="2000" b="0" i="0" dirty="0">
                <a:solidFill>
                  <a:srgbClr val="000000"/>
                </a:solidFill>
                <a:effectLst/>
                <a:latin typeface="Helvetica Neue"/>
              </a:rPr>
              <a:t>“statutory framework for determining whether something is a fair use and identifies certain types of uses—such as criticism, comment, news reporting, teaching, scholarship, and research—as examples of activities that may qualify as fair use” </a:t>
            </a:r>
            <a:r>
              <a:rPr lang="en-US" sz="1100" b="0" i="0" dirty="0">
                <a:solidFill>
                  <a:srgbClr val="000000"/>
                </a:solidFill>
                <a:effectLst/>
                <a:latin typeface="Helvetica Neue"/>
                <a:hlinkClick r:id="rId3"/>
              </a:rPr>
              <a:t>https://www.copyright.gov/fair-use/more-info.html</a:t>
            </a:r>
            <a:endParaRPr lang="en-US" sz="1100" b="0" i="0" dirty="0">
              <a:solidFill>
                <a:srgbClr val="000000"/>
              </a:solidFill>
              <a:effectLst/>
              <a:latin typeface="Helvetica Neue"/>
            </a:endParaRPr>
          </a:p>
          <a:p>
            <a:pPr lvl="1"/>
            <a:r>
              <a:rPr lang="en-US" sz="2000" dirty="0"/>
              <a:t>4 Principles: Purpose/Character of use; Nature of the copyrighted work; Amount/Portion of whole used; Effect of use on market or value.</a:t>
            </a:r>
          </a:p>
          <a:p>
            <a:pPr marL="457200" lvl="1" indent="0">
              <a:buNone/>
            </a:pPr>
            <a:endParaRPr lang="en-US" dirty="0"/>
          </a:p>
          <a:p>
            <a:r>
              <a:rPr lang="en-US" dirty="0"/>
              <a:t>Section 108 – Library Permissions</a:t>
            </a:r>
          </a:p>
          <a:p>
            <a:pPr lvl="1"/>
            <a:r>
              <a:rPr lang="en-US" dirty="0"/>
              <a:t>Interlibrary Loan copies</a:t>
            </a:r>
          </a:p>
          <a:p>
            <a:pPr lvl="1"/>
            <a:r>
              <a:rPr lang="en-US" dirty="0"/>
              <a:t>Copies for personal research</a:t>
            </a:r>
          </a:p>
          <a:p>
            <a:pPr lvl="1"/>
            <a:r>
              <a:rPr lang="en-US" dirty="0"/>
              <a:t>Preservation</a:t>
            </a:r>
          </a:p>
          <a:p>
            <a:pPr marL="457200" lvl="1" indent="0">
              <a:buNone/>
            </a:pPr>
            <a:endParaRPr lang="en-US" dirty="0"/>
          </a:p>
          <a:p>
            <a:endParaRPr lang="en-US" dirty="0"/>
          </a:p>
        </p:txBody>
      </p:sp>
    </p:spTree>
    <p:extLst>
      <p:ext uri="{BB962C8B-B14F-4D97-AF65-F5344CB8AC3E}">
        <p14:creationId xmlns:p14="http://schemas.microsoft.com/office/powerpoint/2010/main" val="37595174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1382</TotalTime>
  <Words>1021</Words>
  <Application>Microsoft Office PowerPoint</Application>
  <PresentationFormat>Widescreen</PresentationFormat>
  <Paragraphs>107</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Helvetica Neue</vt:lpstr>
      <vt:lpstr>Office Theme</vt:lpstr>
      <vt:lpstr>Copyright and Fair Use 2023</vt:lpstr>
      <vt:lpstr>Current challenges that may impact Fair Use</vt:lpstr>
      <vt:lpstr>Current challenges that may impact Fair Use</vt:lpstr>
      <vt:lpstr>Current challenges that may impact Fair Use</vt:lpstr>
      <vt:lpstr>Current challenges that may impact Fair Use</vt:lpstr>
      <vt:lpstr>Music Modernization Act</vt:lpstr>
      <vt:lpstr>Copyright and  academic use</vt:lpstr>
      <vt:lpstr>Copyright and  academic use</vt:lpstr>
      <vt:lpstr>Copyright and  academic use</vt:lpstr>
      <vt:lpstr>Copyright and  academic use</vt:lpstr>
      <vt:lpstr>Copyright and  academic 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avanderbur25@gmail.com</dc:creator>
  <cp:lastModifiedBy>Cynthia Wise</cp:lastModifiedBy>
  <cp:revision>25</cp:revision>
  <cp:lastPrinted>2023-03-03T16:51:38Z</cp:lastPrinted>
  <dcterms:created xsi:type="dcterms:W3CDTF">2017-08-28T21:06:49Z</dcterms:created>
  <dcterms:modified xsi:type="dcterms:W3CDTF">2023-03-06T23:50:29Z</dcterms:modified>
</cp:coreProperties>
</file>